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60" r:id="rId3"/>
  </p:sldMasterIdLst>
  <p:notesMasterIdLst>
    <p:notesMasterId r:id="rId26"/>
  </p:notesMasterIdLst>
  <p:handoutMasterIdLst>
    <p:handoutMasterId r:id="rId27"/>
  </p:handoutMasterIdLst>
  <p:sldIdLst>
    <p:sldId id="2284" r:id="rId4"/>
    <p:sldId id="2119" r:id="rId5"/>
    <p:sldId id="2120" r:id="rId6"/>
    <p:sldId id="2122" r:id="rId7"/>
    <p:sldId id="2123" r:id="rId8"/>
    <p:sldId id="2130" r:id="rId9"/>
    <p:sldId id="2131" r:id="rId10"/>
    <p:sldId id="2285" r:id="rId11"/>
    <p:sldId id="2096" r:id="rId12"/>
    <p:sldId id="2281" r:id="rId13"/>
    <p:sldId id="2282" r:id="rId14"/>
    <p:sldId id="2283" r:id="rId15"/>
    <p:sldId id="2286" r:id="rId16"/>
    <p:sldId id="2287" r:id="rId17"/>
    <p:sldId id="2288" r:id="rId18"/>
    <p:sldId id="2289" r:id="rId19"/>
    <p:sldId id="2290" r:id="rId20"/>
    <p:sldId id="2291" r:id="rId21"/>
    <p:sldId id="2292" r:id="rId22"/>
    <p:sldId id="2293" r:id="rId23"/>
    <p:sldId id="2294" r:id="rId24"/>
    <p:sldId id="1892" r:id="rId25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9900CC"/>
    <a:srgbClr val="00FF00"/>
    <a:srgbClr val="FF99FF"/>
    <a:srgbClr val="660066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290" autoAdjust="0"/>
    <p:restoredTop sz="93315" autoAdjust="0"/>
  </p:normalViewPr>
  <p:slideViewPr>
    <p:cSldViewPr>
      <p:cViewPr>
        <p:scale>
          <a:sx n="50" d="100"/>
          <a:sy n="50" d="100"/>
        </p:scale>
        <p:origin x="1604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550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40579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07307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0519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62783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6566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24517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62110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76438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28417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67221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157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FAC3-E849-4CF9-A42A-E098B4C536A8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043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61" r:id="rId1"/>
    <p:sldLayoutId id="2147489962" r:id="rId2"/>
    <p:sldLayoutId id="2147489963" r:id="rId3"/>
    <p:sldLayoutId id="2147489964" r:id="rId4"/>
    <p:sldLayoutId id="2147489965" r:id="rId5"/>
    <p:sldLayoutId id="2147489966" r:id="rId6"/>
    <p:sldLayoutId id="2147489967" r:id="rId7"/>
    <p:sldLayoutId id="2147489968" r:id="rId8"/>
    <p:sldLayoutId id="2147489969" r:id="rId9"/>
    <p:sldLayoutId id="2147489970" r:id="rId10"/>
    <p:sldLayoutId id="2147489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天主聖三節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6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8800" dirty="0">
                <a:solidFill>
                  <a:schemeClr val="bg1"/>
                </a:solidFill>
                <a:ea typeface="華康粗黑體" panose="020B0709000000000000" pitchFamily="49" charset="-120"/>
              </a:rPr>
              <a:t>與基督同甘共苦</a:t>
            </a:r>
            <a:endParaRPr lang="en-US" altLang="zh-TW" sz="8800" dirty="0">
              <a:solidFill>
                <a:schemeClr val="bg1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三位一體</a:t>
            </a:r>
            <a:r>
              <a:rPr lang="zh-TW" altLang="en-US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獨立共融</a:t>
            </a:r>
            <a:r>
              <a:rPr lang="zh-TW" altLang="en-US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z="4000" dirty="0">
                <a:solidFill>
                  <a:srgbClr val="FF99FF"/>
                </a:solidFill>
                <a:ea typeface="華康粗黑體" panose="020B0709000000000000" pitchFamily="49" charset="-120"/>
              </a:rPr>
              <a:t>世界大同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342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天上地下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只有上主是天主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再沒有別的神</a:t>
            </a:r>
            <a:r>
              <a:rPr lang="en-US" altLang="zh-TW" sz="4400" dirty="0">
                <a:highlight>
                  <a:srgbClr val="FFFF00"/>
                </a:highlight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你應遵守他的法令和誡命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 好使你和你的後代子孫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得享幸福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</a:rPr>
              <a:t>1.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沒有別的神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沒有比天主更重要的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孩子入名校</a:t>
            </a:r>
            <a:r>
              <a:rPr lang="en-US" altLang="zh-TW" sz="4000" dirty="0">
                <a:ea typeface="華康儷中黑" panose="020B0509000000000000" pitchFamily="49" charset="-120"/>
              </a:rPr>
              <a:t>?18</a:t>
            </a:r>
            <a:r>
              <a:rPr lang="zh-TW" altLang="en-US" sz="4000" dirty="0">
                <a:ea typeface="華康儷中黑" panose="020B0509000000000000" pitchFamily="49" charset="-120"/>
              </a:rPr>
              <a:t>般武件件皆能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凡有校外課程就犧牲主日彌撒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正視人生的能力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!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2.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神不是錢與權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更不是政治正確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富貴到頭皆夢幻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得到天下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喪靈何益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?</a:t>
            </a:r>
            <a:b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</a:b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做個有心有力的人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一生健康和快樂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!</a:t>
            </a:r>
            <a:endParaRPr lang="en-US" altLang="zh-TW" sz="4000" dirty="0">
              <a:solidFill>
                <a:schemeClr val="bg1"/>
              </a:solidFill>
              <a:highlight>
                <a:srgbClr val="FF0000"/>
              </a:highlight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097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凡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受天主聖神引導</a:t>
            </a:r>
            <a:r>
              <a:rPr lang="zh-TW" altLang="en-US" sz="4000" dirty="0">
                <a:ea typeface="華康儷中黑" panose="020B0509000000000000" pitchFamily="49" charset="-120"/>
              </a:rPr>
              <a:t>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都是天主的子女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因此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我們呼號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「阿爸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父呀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ea typeface="華康儷中黑" panose="020B0509000000000000" pitchFamily="49" charset="-120"/>
              </a:rPr>
              <a:t>」只要我們與基督一同受苦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也必與他一同受光榮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天主聖神引導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宇宙</a:t>
            </a:r>
            <a:r>
              <a:rPr lang="zh-TW" altLang="en-US" sz="3600" dirty="0">
                <a:ea typeface="華康儷中黑" panose="020B0509000000000000" pitchFamily="49" charset="-120"/>
              </a:rPr>
              <a:t>之神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良心</a:t>
            </a:r>
            <a:r>
              <a:rPr lang="zh-TW" altLang="en-US" sz="3600" dirty="0">
                <a:ea typeface="華康儷中黑" panose="020B0509000000000000" pitchFamily="49" charset="-120"/>
              </a:rPr>
              <a:t>之神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助人無限向上</a:t>
            </a:r>
            <a:r>
              <a:rPr lang="zh-TW" altLang="en-US" sz="3600" dirty="0">
                <a:ea typeface="華康儷中黑" panose="020B0509000000000000" pitchFamily="49" charset="-120"/>
              </a:rPr>
              <a:t>之神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世上一切真善美都來自祂</a:t>
            </a:r>
            <a:r>
              <a:rPr lang="zh-TW" altLang="en-US" sz="8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 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;</a:t>
            </a:r>
            <a:r>
              <a:rPr lang="en-US" altLang="zh-TW" sz="4000" dirty="0">
                <a:solidFill>
                  <a:srgbClr val="9900CC"/>
                </a:solidFill>
                <a:ea typeface="華康儷中黑" panose="020B0509000000000000" pitchFamily="49" charset="-120"/>
              </a:rPr>
              <a:t>   </a:t>
            </a:r>
            <a:br>
              <a:rPr lang="en-US" altLang="zh-TW" sz="4000" dirty="0">
                <a:solidFill>
                  <a:srgbClr val="9900CC"/>
                </a:solidFill>
                <a:ea typeface="華康儷中黑" panose="020B0509000000000000" pitchFamily="49" charset="-120"/>
              </a:rPr>
            </a:br>
            <a:r>
              <a:rPr lang="en-US" altLang="zh-TW" sz="4000" dirty="0">
                <a:solidFill>
                  <a:srgbClr val="9900CC"/>
                </a:solidFill>
                <a:ea typeface="華康儷中黑" panose="020B0509000000000000" pitchFamily="49" charset="-120"/>
              </a:rPr>
              <a:t>                        (</a:t>
            </a:r>
            <a:r>
              <a:rPr lang="zh-TW" altLang="en-US" sz="4000" dirty="0">
                <a:solidFill>
                  <a:srgbClr val="9900CC"/>
                </a:solidFill>
                <a:ea typeface="華康儷中黑" panose="020B0509000000000000" pitchFamily="49" charset="-120"/>
              </a:rPr>
              <a:t>聖德蘭在北京領聖體</a:t>
            </a:r>
            <a:r>
              <a:rPr lang="en-US" altLang="zh-TW" sz="4000" dirty="0">
                <a:solidFill>
                  <a:srgbClr val="9900CC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  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要在萬事萬物中發現神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在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一切良人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懷善意的人</a:t>
            </a:r>
            <a:r>
              <a:rPr lang="en-US" altLang="zh-TW" sz="3600" spc="-150" dirty="0">
                <a:ea typeface="華康儷中黑" panose="020B0509000000000000" pitchFamily="49" charset="-120"/>
                <a:sym typeface="Wingdings" panose="05000000000000000000" pitchFamily="2" charset="2"/>
              </a:rPr>
              <a:t>man of good will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的生活和言行中發現聖神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.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Rather red than dead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寫下遺書赴加沙救援的香港戰地醫生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289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3800" dirty="0">
                <a:ea typeface="華康儷中黑" panose="020B0509000000000000" pitchFamily="49" charset="-120"/>
              </a:rPr>
              <a:t>他們一看見耶穌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就朝拜了他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雖然有人還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心中疑惑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ea typeface="華康儷中黑" panose="020B0509000000000000" pitchFamily="49" charset="-120"/>
              </a:rPr>
              <a:t>因父及子及聖神之名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給他們授洗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教訓他們</a:t>
            </a:r>
            <a:r>
              <a:rPr lang="zh-TW" altLang="en-US" sz="4100" dirty="0">
                <a:solidFill>
                  <a:srgbClr val="FF0000"/>
                </a:solidFill>
                <a:ea typeface="華康儷中黑" panose="020B0509000000000000" pitchFamily="49" charset="-120"/>
              </a:rPr>
              <a:t>遵守我所吩咐你們的一切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知足知不足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有為有不為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在疑中自信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在迷茫中堅持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人生哪能多如意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萬事但求半稱心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李叔同</a:t>
            </a:r>
            <a:r>
              <a:rPr lang="en-US" altLang="zh-TW" dirty="0">
                <a:ea typeface="華康儷中黑" panose="020B0509000000000000" pitchFamily="49" charset="-120"/>
              </a:rPr>
              <a:t>/</a:t>
            </a:r>
            <a:r>
              <a:rPr lang="zh-TW" altLang="en-US" dirty="0">
                <a:ea typeface="華康儷中黑" panose="020B0509000000000000" pitchFamily="49" charset="-120"/>
              </a:rPr>
              <a:t>弘一</a:t>
            </a:r>
            <a:r>
              <a:rPr lang="en-US" altLang="zh-TW" dirty="0">
                <a:ea typeface="華康儷中黑" panose="020B0509000000000000" pitchFamily="49" charset="-120"/>
              </a:rPr>
              <a:t>)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遵守一切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我們信耶穌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因為我們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愛耶穌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我們愛耶穌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所以</a:t>
            </a:r>
            <a:b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</a:br>
            <a:r>
              <a:rPr lang="en-US" altLang="zh-TW" sz="4000" dirty="0">
                <a:ea typeface="華康儷中黑" panose="020B0509000000000000" pitchFamily="49" charset="-120"/>
              </a:rPr>
              <a:t>            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遵守祂吩咐的一切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highlight>
                <a:srgbClr val="FF0000"/>
              </a:highlight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en-US" altLang="zh-TW" sz="4000" dirty="0">
              <a:ea typeface="華康儷中黑" panose="020B0509000000000000" pitchFamily="49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361B164-D7C5-443E-BB79-645A3C548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040" y="2970998"/>
            <a:ext cx="1466850" cy="29146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FF"/>
            </a:solidFill>
          </a:ln>
        </p:spPr>
      </p:pic>
    </p:spTree>
    <p:extLst>
      <p:ext uri="{BB962C8B-B14F-4D97-AF65-F5344CB8AC3E}">
        <p14:creationId xmlns:p14="http://schemas.microsoft.com/office/powerpoint/2010/main" val="74731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D00B47F-B114-48F7-9FCC-E472D3FB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690" y="116632"/>
            <a:ext cx="9144000" cy="658873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三位一體中的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位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是指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位格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人類有位格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獸類沒有位格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所以我們說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一位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老師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一隻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獅子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天主有位格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三位一體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就是指三位互不從屬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互不混淆的神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卻成為一位真神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800" spc="-12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The Persona in the Trinity refers to the </a:t>
            </a:r>
            <a:r>
              <a:rPr lang="en-US" altLang="zh-TW" sz="3800" spc="-12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hypostases</a:t>
            </a:r>
            <a:r>
              <a:rPr lang="en-US" altLang="zh-TW" sz="3800" spc="-12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 Human beings possess hypostases, but animals do not. This is why for example, we refer to a teacher as </a:t>
            </a:r>
            <a:r>
              <a:rPr lang="en-US" altLang="zh-TW" sz="3800" spc="-12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a person</a:t>
            </a:r>
            <a:r>
              <a:rPr lang="en-US" altLang="zh-TW" sz="3800" spc="-12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 whereas a lion, which is an animal, as just </a:t>
            </a:r>
            <a:r>
              <a:rPr lang="en-US" altLang="zh-TW" sz="3800" spc="-12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a lion</a:t>
            </a:r>
            <a:r>
              <a:rPr lang="en-US" altLang="zh-TW" sz="3800" spc="-12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 God has hypostases - the Trinity refers to </a:t>
            </a:r>
            <a:r>
              <a:rPr lang="en-US" altLang="zh-TW" sz="3800" spc="-12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three Persons </a:t>
            </a:r>
            <a:r>
              <a:rPr lang="en-US" altLang="zh-TW" sz="3800" spc="-12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who are not subordinate to one another but are distinct, yet together they make up </a:t>
            </a:r>
            <a:r>
              <a:rPr lang="en-US" altLang="zh-TW" sz="3800" spc="-12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One True God</a:t>
            </a:r>
            <a:r>
              <a:rPr lang="en-US" altLang="zh-TW" sz="3800" spc="-12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3214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D00B47F-B114-48F7-9FCC-E472D3FB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聖父</a:t>
            </a:r>
            <a:r>
              <a:rPr lang="zh-TW" altLang="en-US" sz="4000" spc="-3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不是</a:t>
            </a: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聖子</a:t>
            </a:r>
            <a:r>
              <a:rPr lang="en-US" altLang="zh-TW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聖子</a:t>
            </a:r>
            <a:r>
              <a:rPr lang="zh-TW" altLang="en-US" sz="4000" spc="-3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不是</a:t>
            </a: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聖神</a:t>
            </a:r>
            <a:r>
              <a:rPr lang="en-US" altLang="zh-TW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聖神</a:t>
            </a:r>
            <a:r>
              <a:rPr lang="zh-TW" altLang="en-US" sz="4000" spc="-3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不是</a:t>
            </a: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聖父</a:t>
            </a:r>
            <a:r>
              <a:rPr lang="en-US" altLang="zh-TW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但他們</a:t>
            </a:r>
            <a:r>
              <a:rPr lang="zh-TW" altLang="en-US" sz="4000" spc="-3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三位成為一體</a:t>
            </a:r>
            <a:r>
              <a:rPr lang="en-US" altLang="zh-TW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這其實是</a:t>
            </a:r>
            <a:r>
              <a:rPr lang="zh-TW" altLang="en-US" sz="4000" spc="-3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獨立而共融</a:t>
            </a:r>
            <a:r>
              <a:rPr lang="en-US" altLang="zh-TW" sz="4000" spc="-300" dirty="0">
                <a:solidFill>
                  <a:srgbClr val="FF00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!</a:t>
            </a: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的最完美典範</a:t>
            </a:r>
            <a:r>
              <a:rPr lang="en-US" altLang="zh-TW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人類如有聖三精神</a:t>
            </a:r>
            <a:r>
              <a:rPr lang="en-US" altLang="zh-TW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spc="-3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夫妻必可白首偕老</a:t>
            </a:r>
            <a:r>
              <a:rPr lang="en-US" altLang="zh-TW" sz="4000" spc="-3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spc="-3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世界必有永久和平</a:t>
            </a:r>
            <a:r>
              <a:rPr lang="en-US" altLang="zh-TW" sz="4000" spc="-3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9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The Father is not the Son, the Son is not the Holy Spirit, the Holy Spirit is not the Father; </a:t>
            </a:r>
            <a:r>
              <a:rPr lang="en-US" altLang="zh-TW" sz="39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but the trio make up one body</a:t>
            </a:r>
            <a:r>
              <a:rPr lang="en-US" altLang="zh-TW" sz="39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 They are the perfect model of </a:t>
            </a:r>
            <a:r>
              <a:rPr lang="en-US" altLang="zh-TW" sz="39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distinct personas that are in union as one</a:t>
            </a:r>
            <a:r>
              <a:rPr lang="en-US" altLang="zh-TW" sz="39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 This is also called "</a:t>
            </a:r>
            <a:r>
              <a:rPr lang="en-US" altLang="zh-TW" sz="39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different but united</a:t>
            </a:r>
            <a:r>
              <a:rPr lang="en-US" altLang="zh-TW" sz="39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". 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9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If humanity embraces this spirit of the Trinity, married couples will be able to grow old together, and </a:t>
            </a:r>
            <a:r>
              <a:rPr lang="en-US" altLang="zh-TW" sz="39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the world will have everlasting peace. 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endParaRPr lang="zh-TW" altLang="en-US" sz="4000" spc="-150" dirty="0">
              <a:solidFill>
                <a:schemeClr val="tx1"/>
              </a:solidFill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7965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D00B47F-B114-48F7-9FCC-E472D3FB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1926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聖三的道理</a:t>
            </a: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簡單來說</a:t>
            </a: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就是</a:t>
            </a:r>
            <a:endParaRPr lang="en-US" altLang="zh-TW" sz="4800" dirty="0">
              <a:solidFill>
                <a:schemeClr val="tx1"/>
              </a:solidFill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聖父創造</a:t>
            </a:r>
            <a:r>
              <a:rPr lang="en-US" altLang="zh-TW" sz="2800" spc="-360" dirty="0">
                <a:solidFill>
                  <a:schemeClr val="tx1"/>
                </a:solidFill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——</a:t>
            </a: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聖子救贖</a:t>
            </a:r>
            <a:r>
              <a:rPr lang="en-US" altLang="zh-TW" sz="2800" spc="-360" dirty="0">
                <a:solidFill>
                  <a:schemeClr val="tx1"/>
                </a:solidFill>
                <a:latin typeface="Arial" panose="020B0604020202020204" pitchFamily="34" charset="0"/>
                <a:ea typeface="華康正顏楷體W7(P)" panose="03000700000000000000" pitchFamily="66" charset="-120"/>
                <a:cs typeface="Arial" panose="020B0604020202020204" pitchFamily="34" charset="0"/>
              </a:rPr>
              <a:t>——</a:t>
            </a: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聖神聖化</a:t>
            </a:r>
            <a:endParaRPr lang="en-US" altLang="zh-TW" sz="480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The doctrine of the Trinity,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to put it simply, is that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the </a:t>
            </a:r>
            <a:r>
              <a:rPr lang="en-US" altLang="zh-TW" sz="48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Father</a:t>
            </a: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 creates,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the </a:t>
            </a:r>
            <a:r>
              <a:rPr lang="en-US" altLang="zh-TW" sz="48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Son</a:t>
            </a:r>
            <a:r>
              <a:rPr lang="en-US" altLang="zh-TW" sz="4800" b="1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 </a:t>
            </a: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redeems,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the </a:t>
            </a:r>
            <a:r>
              <a:rPr lang="en-US" altLang="zh-TW" sz="48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Holy Spirit </a:t>
            </a:r>
            <a:r>
              <a:rPr lang="en-US" altLang="zh-TW" sz="4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sanctifies.</a:t>
            </a:r>
          </a:p>
          <a:p>
            <a:pPr>
              <a:spcBef>
                <a:spcPts val="0"/>
              </a:spcBef>
            </a:pPr>
            <a:endParaRPr lang="zh-TW" altLang="en-US" sz="4800" dirty="0">
              <a:solidFill>
                <a:schemeClr val="tx1"/>
              </a:solidFill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4370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D00B47F-B114-48F7-9FCC-E472D3FB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聖父創造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我們去分享他的生命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又創造世界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給所有人享用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我們要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善用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父所賜的一切世物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也要好好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管理</a:t>
            </a:r>
            <a:endParaRPr lang="en-US" altLang="zh-TW" sz="400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父所托給我們的世界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尤其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不應污染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它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The 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Father created 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us to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share His life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 He also created the world 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for all to enjoy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 we must make good use of all that God has given us, and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manage well 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this world that the Father has entrusted to us.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In particular,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we should not pollute it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1353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D00B47F-B114-48F7-9FCC-E472D3FB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我們既承認有一位共同的天父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所以我們也應接納一切人為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我們的兄弟姊妹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不分國家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不分宗教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大家一起為天國和世界大同而努力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43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大道之行也</a:t>
            </a:r>
            <a:r>
              <a:rPr lang="en-US" altLang="zh-TW" sz="43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3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天下為公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As we profess the Heavenly Father as the Father of us all, we must therefore accept all peoples as our </a:t>
            </a:r>
            <a:r>
              <a:rPr lang="en-US" altLang="zh-TW" sz="4000" spc="-1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brothers and sisters </a:t>
            </a:r>
            <a:r>
              <a:rPr lang="en-US" altLang="zh-TW" sz="4000" spc="-100" dirty="0">
                <a:ln>
                  <a:solidFill>
                    <a:srgbClr val="FF00FF"/>
                  </a:solidFill>
                </a:ln>
                <a:solidFill>
                  <a:schemeClr val="tx1"/>
                </a:solidFill>
                <a:ea typeface="華康正顏楷體W7(P)" panose="03000700000000000000" pitchFamily="66" charset="-120"/>
              </a:rPr>
              <a:t>regardless of nationality or religion</a:t>
            </a:r>
            <a:r>
              <a:rPr lang="en-US" altLang="zh-TW" sz="4000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 We should strive for the Kingdom of God and Universal Harmony. When the Great Way prevails, the world will come together as one community, or </a:t>
            </a:r>
            <a:br>
              <a:rPr lang="en-US" altLang="zh-TW" sz="4000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</a:b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one family for the common good of all</a:t>
            </a:r>
            <a:r>
              <a:rPr lang="en-US" altLang="zh-TW" sz="4000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0946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D00B47F-B114-48F7-9FCC-E472D3FB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我們信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聖子降生救贖我們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我們原是他用重價的寶血贖回來的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他給我們宣講天國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召喚我們去作天國的工匠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他的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降生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提升了平凡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他的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復活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帶來了希望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We believe that the </a:t>
            </a:r>
            <a:r>
              <a:rPr lang="en-US" altLang="zh-TW" sz="40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Son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 was born unto the world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to redeem us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 we were originally redeemed by His precious blood at a great price. He preached to us the Heavenly Kingdom,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called us to be workers of the Kingdom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 His 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incarnation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 elevated the ordinary, his 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resurrection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 brought us hope.</a:t>
            </a:r>
          </a:p>
        </p:txBody>
      </p:sp>
    </p:spTree>
    <p:extLst>
      <p:ext uri="{BB962C8B-B14F-4D97-AF65-F5344CB8AC3E}">
        <p14:creationId xmlns:p14="http://schemas.microsoft.com/office/powerpoint/2010/main" val="3878896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D00B47F-B114-48F7-9FCC-E472D3FB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我們信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聖神聖化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他啟迪真理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堅固善念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催迫行動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不斷淨化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在聖神的帶領下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我們可以探討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生命的深度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開拓生命的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廣度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這就是基督所說的「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更豐盛的生命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」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2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We believe that the </a:t>
            </a:r>
            <a:r>
              <a:rPr lang="en-US" altLang="zh-TW" sz="4000" spc="-12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Holy Spirit sanctifies</a:t>
            </a:r>
            <a:r>
              <a:rPr lang="en-US" altLang="zh-TW" sz="4000" spc="-12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 it enlightens us with Truth, strengthens our good intentions, impels us to action, and continually 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purifies us. Under the guidance of the Holy Spirit, we are led to explore the </a:t>
            </a:r>
            <a:r>
              <a:rPr lang="en-US" altLang="zh-TW" sz="4000" dirty="0">
                <a:ln>
                  <a:solidFill>
                    <a:srgbClr val="FF00FF"/>
                  </a:solidFill>
                </a:ln>
                <a:solidFill>
                  <a:schemeClr val="tx1"/>
                </a:solidFill>
                <a:ea typeface="華康正顏楷體W7(P)" panose="03000700000000000000" pitchFamily="66" charset="-120"/>
              </a:rPr>
              <a:t>depth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 of life and broaden the </a:t>
            </a:r>
            <a:r>
              <a:rPr lang="en-US" altLang="zh-TW" sz="4000" dirty="0">
                <a:ln>
                  <a:solidFill>
                    <a:srgbClr val="FF00FF"/>
                  </a:solidFill>
                </a:ln>
                <a:solidFill>
                  <a:schemeClr val="tx1"/>
                </a:solidFill>
                <a:ea typeface="華康正顏楷體W7(P)" panose="03000700000000000000" pitchFamily="66" charset="-120"/>
              </a:rPr>
              <a:t>breadth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 of life; this is the “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more abundant life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” Christ spoke of.</a:t>
            </a:r>
          </a:p>
        </p:txBody>
      </p:sp>
    </p:spTree>
    <p:extLst>
      <p:ext uri="{BB962C8B-B14F-4D97-AF65-F5344CB8AC3E}">
        <p14:creationId xmlns:p14="http://schemas.microsoft.com/office/powerpoint/2010/main" val="57334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恭讀申命紀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4:32-34,39-40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那時候，梅瑟對人民說：「你且考察，在你以前及過去的世代，從天主在地上造了人以來，由天這邊，到天那邊，是否有過像這樣的大事？又是否聽過像這樣的事？是否有一民族，如同你一樣，聽到了天主由火中說話的聲音，還仍然活著？或者，是否有過一個神，以災難、神蹟、奇事、戰爭、強力的手、伸展的臂，和可怕的威能，</a:t>
            </a:r>
            <a:endParaRPr lang="en-US" altLang="zh-TW" sz="4000" dirty="0">
              <a:solidFill>
                <a:srgbClr val="FFFFFF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380312" y="6237312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D00B47F-B114-48F7-9FCC-E472D3FB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信仰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和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生活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必須要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有機的結合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即信主的人能夠用生活去表現信仰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用信仰去提昇生活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這是教會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最最最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重要的福傳內容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Faith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 and 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life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 must be in organic communion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 this means believers should live their lives to manifest faith and use that faith to further </a:t>
            </a:r>
            <a:r>
              <a:rPr lang="en-US" altLang="zh-TW" sz="4000" b="1" dirty="0">
                <a:ln>
                  <a:solidFill>
                    <a:srgbClr val="FF00FF"/>
                  </a:solidFill>
                </a:ln>
                <a:solidFill>
                  <a:schemeClr val="tx1"/>
                </a:solidFill>
                <a:ea typeface="華康正顏楷體W7(P)" panose="03000700000000000000" pitchFamily="66" charset="-120"/>
              </a:rPr>
              <a:t>elevate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 their lives. This is the 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most, most, most important 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message of the Church’s evangelization.</a:t>
            </a:r>
          </a:p>
        </p:txBody>
      </p:sp>
    </p:spTree>
    <p:extLst>
      <p:ext uri="{BB962C8B-B14F-4D97-AF65-F5344CB8AC3E}">
        <p14:creationId xmlns:p14="http://schemas.microsoft.com/office/powerpoint/2010/main" val="79624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D00B47F-B114-48F7-9FCC-E472D3FB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有一點我想特別提醒大家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天主愛我們多於我們愛我們自己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他知道什麼對我們最好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信靠祂好了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毋需奢求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「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人生哪能多</a:t>
            </a:r>
            <a:r>
              <a:rPr lang="zh-TW" altLang="en-US" sz="4000" spc="-1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如意</a:t>
            </a:r>
            <a:r>
              <a:rPr lang="en-US" altLang="zh-TW" sz="4000" spc="-1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spc="-1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萬事但求半稱心</a:t>
            </a:r>
            <a:r>
              <a:rPr lang="zh-TW" altLang="en-US" sz="4000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」</a:t>
            </a:r>
            <a:r>
              <a:rPr lang="en-US" altLang="zh-TW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(</a:t>
            </a:r>
            <a:r>
              <a:rPr lang="zh-TW" altLang="en-US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李叔同</a:t>
            </a:r>
            <a:r>
              <a:rPr lang="en-US" altLang="zh-TW" sz="2800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2800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弘一法師</a:t>
            </a:r>
            <a:r>
              <a:rPr lang="en-US" altLang="zh-TW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)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There is one point I particularly want to remind everyone: </a:t>
            </a:r>
            <a:r>
              <a:rPr lang="en-US" altLang="zh-TW" sz="4000" spc="-1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God loves us more than we love ourselves. He knows what is best for us; </a:t>
            </a:r>
            <a:r>
              <a:rPr lang="en-US" altLang="zh-TW" sz="4000" spc="-11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trust Him and do not make excessive demands. </a:t>
            </a:r>
            <a:r>
              <a:rPr lang="en-US" altLang="zh-TW" sz="4000" spc="-11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In life, </a:t>
            </a:r>
            <a:r>
              <a:rPr lang="en-US" altLang="zh-TW" sz="4000" spc="-110" dirty="0">
                <a:solidFill>
                  <a:srgbClr val="0000FF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how can everything goes as one wishes? </a:t>
            </a:r>
            <a:r>
              <a:rPr lang="en-US" altLang="zh-TW" sz="40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In all matters, it is already gratifying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0000FF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 to fulfill half of one's  desires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. </a:t>
            </a:r>
            <a:r>
              <a:rPr lang="en-US" altLang="zh-TW" spc="-11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(Li </a:t>
            </a:r>
            <a:r>
              <a:rPr lang="en-US" altLang="zh-TW" spc="-110" dirty="0" err="1">
                <a:solidFill>
                  <a:schemeClr val="tx1"/>
                </a:solidFill>
                <a:ea typeface="華康正顏楷體W7(P)" panose="03000700000000000000" pitchFamily="66" charset="-120"/>
              </a:rPr>
              <a:t>Shutong</a:t>
            </a:r>
            <a:r>
              <a:rPr lang="en-US" altLang="zh-TW" spc="-11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72460E5-C498-4CBC-9E48-8E0EF2E46AA6}"/>
              </a:ext>
            </a:extLst>
          </p:cNvPr>
          <p:cNvSpPr txBox="1"/>
          <p:nvPr/>
        </p:nvSpPr>
        <p:spPr>
          <a:xfrm>
            <a:off x="3635896" y="6225887"/>
            <a:ext cx="5400600" cy="400110"/>
          </a:xfrm>
          <a:prstGeom prst="rect">
            <a:avLst/>
          </a:prstGeom>
          <a:noFill/>
          <a:ln w="1905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請點讚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轉發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——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新慕道班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7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月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7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儷中黑" panose="020B0509000000000000" pitchFamily="49" charset="-120"/>
                <a:cs typeface="Arial" panose="020B0604020202020204" pitchFamily="34" charset="0"/>
              </a:rPr>
              <a:t>日  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華康儷中黑" panose="020B05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42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企圖將某一民族，由另一民族中，領出來，如同上主你們的天主，在埃及，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在你們眼前，對你們所做的一樣？所以，今日你該知道，且要牢記在心：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天上地下，只有上主是天主，再沒有別的神。你應遵守他的法令和誡命，就是我今日所訓示給你的，好使你和你的後代子孫，得享幸福，在上主你的天主，永遠賜給你的土地上，長久安居。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</a:t>
            </a:r>
            <a:r>
              <a:rPr lang="zh-TW" altLang="en-US" sz="3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 </a:t>
            </a:r>
            <a:r>
              <a:rPr lang="zh-TW" altLang="en-US" sz="360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416576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恭讀聖保祿宗徒致羅馬人書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8:14-17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凡受天主聖神引導的，都是天主的子女。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其實你們所領受的聖神，並非使你們作奴隸，以致仍舊恐懼；而是使你們作義子。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因此，我們呼號：「阿爸，父呀！」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聖神親自和我們的心神，一同作證：我們是天主的子女。我們既是子女，便是承繼者，是天主的承繼者，是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04664"/>
            <a:ext cx="9108504" cy="604262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基督的同承繼者；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只要我們與基督一同受苦，也必與他一同受光榮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恭讀聖瑪竇福音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28:16-20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那時候，十一個門徒就往加里肋亞，到耶穌給他們所指定的山上。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他們一看見耶穌，就朝拜了他，雖然有人還心中疑惑。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耶穌於是上前對他們說：「天上地下的一切權柄，都交給了我，所以，你們要去使萬民成為門徒，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因父及子及聖神之名，給他們授洗，教訓他們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遵守我所吩咐你們的一切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「看！我同你們天天在一起，直到今世的終結。」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天主聖三節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6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8800" dirty="0">
                <a:solidFill>
                  <a:srgbClr val="FFFF00"/>
                </a:solidFill>
                <a:ea typeface="華康粗黑體" panose="020B0709000000000000" pitchFamily="49" charset="-120"/>
              </a:rPr>
              <a:t>與基督同甘共苦</a:t>
            </a:r>
            <a:endParaRPr lang="en-US" altLang="zh-TW" sz="88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三位一體</a:t>
            </a:r>
            <a:r>
              <a:rPr lang="zh-TW" altLang="en-US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獨立共融</a:t>
            </a:r>
            <a:r>
              <a:rPr lang="zh-TW" altLang="en-US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z="4000" dirty="0">
                <a:solidFill>
                  <a:srgbClr val="FF99FF"/>
                </a:solidFill>
                <a:ea typeface="華康粗黑體" panose="020B0709000000000000" pitchFamily="49" charset="-120"/>
              </a:rPr>
              <a:t>世界大同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8533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天上地下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只有上主是天主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再沒有別的神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你應遵守他的法令和誡命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 好使你和你的後代子孫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得享幸福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凡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受天主聖神引導</a:t>
            </a:r>
            <a:r>
              <a:rPr lang="zh-TW" altLang="en-US" sz="4000" dirty="0">
                <a:ea typeface="華康正顏楷體W7(P)" panose="03000700000000000000" pitchFamily="66" charset="-120"/>
              </a:rPr>
              <a:t>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都是天主的子女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因此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我們呼號</a:t>
            </a:r>
            <a:r>
              <a:rPr lang="en-US" altLang="zh-TW" sz="4000" dirty="0"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ea typeface="華康正顏楷體W7(P)" panose="03000700000000000000" pitchFamily="66" charset="-120"/>
              </a:rPr>
              <a:t>「阿爸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父呀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」只要我們與基督一同受苦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也必與他一同受光榮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3800" dirty="0">
                <a:ea typeface="華康儷中黑" panose="020B0509000000000000" pitchFamily="49" charset="-120"/>
              </a:rPr>
              <a:t>他們一看見耶穌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就朝拜了他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雖然有人還心中疑惑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ea typeface="華康儷中黑" panose="020B0509000000000000" pitchFamily="49" charset="-120"/>
              </a:rPr>
              <a:t>因父及子及聖神之名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給他們授洗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教訓他們</a:t>
            </a:r>
            <a:r>
              <a:rPr lang="zh-TW" altLang="en-US" sz="4100" dirty="0">
                <a:solidFill>
                  <a:srgbClr val="FF0000"/>
                </a:solidFill>
                <a:ea typeface="華康儷中黑" panose="020B0509000000000000" pitchFamily="49" charset="-120"/>
              </a:rPr>
              <a:t>遵守我所吩咐你們的一切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31741</TotalTime>
  <Words>2037</Words>
  <Application>Microsoft Office PowerPoint</Application>
  <PresentationFormat>如螢幕大小 (4:3)</PresentationFormat>
  <Paragraphs>92</Paragraphs>
  <Slides>22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22</vt:i4>
      </vt:variant>
    </vt:vector>
  </HeadingPairs>
  <TitlesOfParts>
    <vt:vector size="36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華康儷中黑(P)</vt:lpstr>
      <vt:lpstr>新細明體</vt:lpstr>
      <vt:lpstr>Arial</vt:lpstr>
      <vt:lpstr>Calibri</vt:lpstr>
      <vt:lpstr>Wingdings</vt:lpstr>
      <vt:lpstr>預設簡報設計</vt:lpstr>
      <vt:lpstr>3_預設簡報設計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1733</cp:revision>
  <dcterms:created xsi:type="dcterms:W3CDTF">2006-09-26T01:05:23Z</dcterms:created>
  <dcterms:modified xsi:type="dcterms:W3CDTF">2024-05-20T08:24:10Z</dcterms:modified>
</cp:coreProperties>
</file>